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56" r:id="rId2"/>
    <p:sldId id="279" r:id="rId3"/>
    <p:sldId id="280" r:id="rId4"/>
    <p:sldId id="294" r:id="rId5"/>
    <p:sldId id="289" r:id="rId6"/>
    <p:sldId id="291" r:id="rId7"/>
    <p:sldId id="292" r:id="rId8"/>
    <p:sldId id="290" r:id="rId9"/>
    <p:sldId id="282" r:id="rId10"/>
    <p:sldId id="283" r:id="rId11"/>
    <p:sldId id="287" r:id="rId12"/>
    <p:sldId id="281" r:id="rId13"/>
    <p:sldId id="285" r:id="rId14"/>
    <p:sldId id="293" r:id="rId15"/>
    <p:sldId id="268" r:id="rId16"/>
    <p:sldId id="269" r:id="rId17"/>
    <p:sldId id="270" r:id="rId18"/>
    <p:sldId id="271" r:id="rId19"/>
    <p:sldId id="261" r:id="rId20"/>
    <p:sldId id="257" r:id="rId21"/>
    <p:sldId id="272" r:id="rId22"/>
    <p:sldId id="273" r:id="rId23"/>
    <p:sldId id="274" r:id="rId24"/>
    <p:sldId id="275" r:id="rId25"/>
    <p:sldId id="276" r:id="rId26"/>
    <p:sldId id="277" r:id="rId27"/>
    <p:sldId id="278" r:id="rId28"/>
    <p:sldId id="262" r:id="rId29"/>
    <p:sldId id="258" r:id="rId30"/>
    <p:sldId id="259" r:id="rId31"/>
    <p:sldId id="263" r:id="rId32"/>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4" autoAdjust="0"/>
    <p:restoredTop sz="94660"/>
  </p:normalViewPr>
  <p:slideViewPr>
    <p:cSldViewPr snapToGrid="0">
      <p:cViewPr varScale="1">
        <p:scale>
          <a:sx n="108" d="100"/>
          <a:sy n="108" d="100"/>
        </p:scale>
        <p:origin x="-1620" y="-84"/>
      </p:cViewPr>
      <p:guideLst>
        <p:guide orient="horz" pos="2160"/>
        <p:guide pos="2880"/>
      </p:guideLst>
    </p:cSldViewPr>
  </p:slideViewPr>
  <p:notesTextViewPr>
    <p:cViewPr>
      <p:scale>
        <a:sx n="1" d="1"/>
        <a:sy n="1" d="1"/>
      </p:scale>
      <p:origin x="0" y="0"/>
    </p:cViewPr>
  </p:notesTextViewPr>
  <p:notesViewPr>
    <p:cSldViewPr snapToGrid="0">
      <p:cViewPr varScale="1">
        <p:scale>
          <a:sx n="82" d="100"/>
          <a:sy n="82" d="100"/>
        </p:scale>
        <p:origin x="-3780"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45992DEE-A57D-4AF3-973A-01D0C5E36CDF}" type="slidenum">
              <a:rPr lang="en-US" smtClean="0"/>
              <a:t>‹#›</a:t>
            </a:fld>
            <a:endParaRPr lang="en-US"/>
          </a:p>
        </p:txBody>
      </p:sp>
    </p:spTree>
    <p:extLst>
      <p:ext uri="{BB962C8B-B14F-4D97-AF65-F5344CB8AC3E}">
        <p14:creationId xmlns:p14="http://schemas.microsoft.com/office/powerpoint/2010/main" val="5880142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7EC73F00-4CFF-4AC1-AABC-AB867D825378}" type="datetimeFigureOut">
              <a:rPr lang="en-US" smtClean="0"/>
              <a:t>3/11/2020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9C17D679-2F1F-4F38-BE40-BC844D553A20}" type="slidenum">
              <a:rPr lang="en-US" smtClean="0"/>
              <a:t>‹#›</a:t>
            </a:fld>
            <a:endParaRPr lang="en-US"/>
          </a:p>
        </p:txBody>
      </p:sp>
    </p:spTree>
    <p:extLst>
      <p:ext uri="{BB962C8B-B14F-4D97-AF65-F5344CB8AC3E}">
        <p14:creationId xmlns:p14="http://schemas.microsoft.com/office/powerpoint/2010/main" val="29374841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3521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87B39F6-7739-4208-AEB0-EBF69E73722B}" type="datetime1">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2561545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A8A8B1B-65A4-40D0-8194-106E10894124}" type="datetime1">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1813300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01634A4-84D2-4A29-8A0D-48A693B1EBBF}" type="datetime1">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50076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5">
                    <a:lumMod val="75000"/>
                  </a:schemeClr>
                </a:solidFill>
                <a:effectLst>
                  <a:outerShdw blurRad="38100" dist="38100" dir="2700000" algn="tl">
                    <a:srgbClr val="000000">
                      <a:alpha val="43137"/>
                    </a:srgbClr>
                  </a:outerShdw>
                </a:effectLst>
                <a:latin typeface="Bahnschrift SemiBol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D82E4C14-1B9B-431D-8BD1-42D7763B937B}" type="datetime1">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1330732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8420725-0BC7-4BF2-BBCA-DFE317140095}" type="datetime1">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1712601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F74583F2-CC73-4B87-A89E-2DF193B791B5}" type="datetime1">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106766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20E3672D-FDA0-40DA-90DE-9EE3FC36B6D9}" type="datetime1">
              <a:rPr lang="en-US" smtClean="0"/>
              <a:t>3/11/2020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270950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7D0D34F9-13E0-4E08-8295-DC03E30AC0C2}" type="datetime1">
              <a:rPr lang="en-US" smtClean="0"/>
              <a:t>3/11/2020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4004038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20E6538A-48EC-4656-92E9-F4712B3571C0}" type="datetime1">
              <a:rPr lang="en-US" smtClean="0"/>
              <a:t>3/11/2020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4105353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DDDE1596-C529-4908-99F3-D3F7ACDD7414}" type="datetime1">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420021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F9FEB37D-811D-42CB-909E-042E1184B31C}" type="datetime1">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0CEF74-91AA-4BA9-8376-388853AB2D18}" type="slidenum">
              <a:rPr lang="en-US" smtClean="0"/>
              <a:t>‹#›</a:t>
            </a:fld>
            <a:endParaRPr lang="en-US"/>
          </a:p>
        </p:txBody>
      </p:sp>
    </p:spTree>
    <p:extLst>
      <p:ext uri="{BB962C8B-B14F-4D97-AF65-F5344CB8AC3E}">
        <p14:creationId xmlns:p14="http://schemas.microsoft.com/office/powerpoint/2010/main" val="3753717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CEF74-91AA-4BA9-8376-388853AB2D18}" type="slidenum">
              <a:rPr lang="en-US" smtClean="0"/>
              <a:t>‹#›</a:t>
            </a:fld>
            <a:endParaRPr lang="en-US"/>
          </a:p>
        </p:txBody>
      </p:sp>
    </p:spTree>
    <p:extLst>
      <p:ext uri="{BB962C8B-B14F-4D97-AF65-F5344CB8AC3E}">
        <p14:creationId xmlns:p14="http://schemas.microsoft.com/office/powerpoint/2010/main" val="2017863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jpg"/><Relationship Id="rId7"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B1C242-6E97-410B-A793-669A51FB760E}"/>
              </a:ext>
            </a:extLst>
          </p:cNvPr>
          <p:cNvSpPr>
            <a:spLocks noGrp="1"/>
          </p:cNvSpPr>
          <p:nvPr>
            <p:ph type="ctrTitle"/>
          </p:nvPr>
        </p:nvSpPr>
        <p:spPr/>
        <p:txBody>
          <a:bodyPr>
            <a:normAutofit fontScale="90000"/>
          </a:bodyPr>
          <a:lstStyle/>
          <a:p>
            <a:r>
              <a:rPr lang="en-US" sz="11500" b="1" dirty="0">
                <a:solidFill>
                  <a:schemeClr val="accent1">
                    <a:lumMod val="60000"/>
                    <a:lumOff val="40000"/>
                  </a:schemeClr>
                </a:solidFill>
                <a:latin typeface="Bahnschrift SemiBold" panose="020B0502040204020203" pitchFamily="34" charset="0"/>
              </a:rPr>
              <a:t>Internet</a:t>
            </a:r>
            <a:br>
              <a:rPr lang="en-US" sz="11500" b="1" dirty="0">
                <a:solidFill>
                  <a:schemeClr val="accent1">
                    <a:lumMod val="60000"/>
                    <a:lumOff val="40000"/>
                  </a:schemeClr>
                </a:solidFill>
                <a:latin typeface="Bahnschrift SemiBold" panose="020B0502040204020203" pitchFamily="34" charset="0"/>
              </a:rPr>
            </a:br>
            <a:r>
              <a:rPr lang="en-US" sz="11500" b="1" dirty="0">
                <a:solidFill>
                  <a:schemeClr val="accent1">
                    <a:lumMod val="60000"/>
                    <a:lumOff val="40000"/>
                  </a:schemeClr>
                </a:solidFill>
                <a:latin typeface="Bahnschrift SemiBold" panose="020B0502040204020203" pitchFamily="34" charset="0"/>
              </a:rPr>
              <a:t>Architecture</a:t>
            </a:r>
          </a:p>
        </p:txBody>
      </p:sp>
      <p:sp>
        <p:nvSpPr>
          <p:cNvPr id="3" name="Subtitle 2">
            <a:extLst>
              <a:ext uri="{FF2B5EF4-FFF2-40B4-BE49-F238E27FC236}">
                <a16:creationId xmlns:a16="http://schemas.microsoft.com/office/drawing/2014/main" xmlns="" id="{3D9ABAB2-E95D-468E-81EA-15088C9AC3E4}"/>
              </a:ext>
            </a:extLst>
          </p:cNvPr>
          <p:cNvSpPr>
            <a:spLocks noGrp="1"/>
          </p:cNvSpPr>
          <p:nvPr>
            <p:ph type="subTitle" idx="1"/>
          </p:nvPr>
        </p:nvSpPr>
        <p:spPr/>
        <p:txBody>
          <a:bodyPr/>
          <a:lstStyle/>
          <a:p>
            <a:r>
              <a:rPr lang="en-US" dirty="0" err="1"/>
              <a:t>Aj.Drusawin</a:t>
            </a:r>
            <a:r>
              <a:rPr lang="en-US" dirty="0"/>
              <a:t> </a:t>
            </a:r>
            <a:r>
              <a:rPr lang="en-US" dirty="0" err="1"/>
              <a:t>Vongpramate</a:t>
            </a:r>
            <a:endParaRPr lang="en-US" dirty="0"/>
          </a:p>
          <a:p>
            <a:r>
              <a:rPr lang="en-US" dirty="0"/>
              <a:t>Information Technology</a:t>
            </a:r>
          </a:p>
          <a:p>
            <a:r>
              <a:rPr lang="en-US" dirty="0"/>
              <a:t>Science, BRU</a:t>
            </a:r>
          </a:p>
        </p:txBody>
      </p:sp>
    </p:spTree>
    <p:extLst>
      <p:ext uri="{BB962C8B-B14F-4D97-AF65-F5344CB8AC3E}">
        <p14:creationId xmlns:p14="http://schemas.microsoft.com/office/powerpoint/2010/main" val="29444977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DDF07E-EF14-4725-BB66-02ED350801C5}"/>
              </a:ext>
            </a:extLst>
          </p:cNvPr>
          <p:cNvSpPr>
            <a:spLocks noGrp="1"/>
          </p:cNvSpPr>
          <p:nvPr>
            <p:ph type="title"/>
          </p:nvPr>
        </p:nvSpPr>
        <p:spPr/>
        <p:txBody>
          <a:bodyPr/>
          <a:lstStyle/>
          <a:p>
            <a:r>
              <a:rPr lang="en-US" dirty="0"/>
              <a:t>Cloud Computing</a:t>
            </a:r>
          </a:p>
        </p:txBody>
      </p:sp>
      <p:pic>
        <p:nvPicPr>
          <p:cNvPr id="5" name="Content Placeholder 4">
            <a:extLst>
              <a:ext uri="{FF2B5EF4-FFF2-40B4-BE49-F238E27FC236}">
                <a16:creationId xmlns:a16="http://schemas.microsoft.com/office/drawing/2014/main" xmlns="" id="{19100018-E36B-4DD1-968D-C29F4548B42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969565" y="1825625"/>
            <a:ext cx="5204869" cy="4351338"/>
          </a:xfrm>
        </p:spPr>
      </p:pic>
      <p:sp>
        <p:nvSpPr>
          <p:cNvPr id="6" name="Rectangle 5">
            <a:extLst>
              <a:ext uri="{FF2B5EF4-FFF2-40B4-BE49-F238E27FC236}">
                <a16:creationId xmlns:a16="http://schemas.microsoft.com/office/drawing/2014/main" xmlns="" id="{B537B4BB-F20B-4C65-9100-61D841702252}"/>
              </a:ext>
            </a:extLst>
          </p:cNvPr>
          <p:cNvSpPr/>
          <p:nvPr/>
        </p:nvSpPr>
        <p:spPr>
          <a:xfrm>
            <a:off x="2096565" y="1516063"/>
            <a:ext cx="4165600" cy="1524000"/>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120EB423-EA46-499F-9B33-B84593513086}"/>
              </a:ext>
            </a:extLst>
          </p:cNvPr>
          <p:cNvSpPr/>
          <p:nvPr/>
        </p:nvSpPr>
        <p:spPr>
          <a:xfrm>
            <a:off x="1829864" y="3700463"/>
            <a:ext cx="5344569" cy="2611436"/>
          </a:xfrm>
          <a:prstGeom prst="rect">
            <a:avLst/>
          </a:prstGeom>
          <a:solidFill>
            <a:schemeClr val="accent4">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8895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DDF07E-EF14-4725-BB66-02ED350801C5}"/>
              </a:ext>
            </a:extLst>
          </p:cNvPr>
          <p:cNvSpPr>
            <a:spLocks noGrp="1"/>
          </p:cNvSpPr>
          <p:nvPr>
            <p:ph type="title"/>
          </p:nvPr>
        </p:nvSpPr>
        <p:spPr/>
        <p:txBody>
          <a:bodyPr/>
          <a:lstStyle/>
          <a:p>
            <a:r>
              <a:rPr lang="en-US" dirty="0"/>
              <a:t>Cloud Computing</a:t>
            </a:r>
          </a:p>
        </p:txBody>
      </p:sp>
      <p:pic>
        <p:nvPicPr>
          <p:cNvPr id="7" name="Content Placeholder 6">
            <a:extLst>
              <a:ext uri="{FF2B5EF4-FFF2-40B4-BE49-F238E27FC236}">
                <a16:creationId xmlns:a16="http://schemas.microsoft.com/office/drawing/2014/main" xmlns="" id="{EAE56504-065E-4CAA-9F37-EBFE5EBD79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5696" y="1690689"/>
            <a:ext cx="5962650" cy="4343400"/>
          </a:xfrm>
        </p:spPr>
      </p:pic>
      <p:pic>
        <p:nvPicPr>
          <p:cNvPr id="9" name="Picture 8">
            <a:extLst>
              <a:ext uri="{FF2B5EF4-FFF2-40B4-BE49-F238E27FC236}">
                <a16:creationId xmlns:a16="http://schemas.microsoft.com/office/drawing/2014/main" xmlns="" id="{EE25B60D-985A-45CA-86F7-4DF5F21AB34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96" b="97260" l="5179" r="95714"/>
                    </a14:imgEffect>
                  </a14:imgLayer>
                </a14:imgProps>
              </a:ext>
              <a:ext uri="{28A0092B-C50C-407E-A947-70E740481C1C}">
                <a14:useLocalDpi xmlns:a14="http://schemas.microsoft.com/office/drawing/2010/main" val="0"/>
              </a:ext>
            </a:extLst>
          </a:blip>
          <a:stretch>
            <a:fillRect/>
          </a:stretch>
        </p:blipFill>
        <p:spPr>
          <a:xfrm>
            <a:off x="6172199" y="4406900"/>
            <a:ext cx="2851165" cy="2347912"/>
          </a:xfrm>
          <a:prstGeom prst="rect">
            <a:avLst/>
          </a:prstGeom>
        </p:spPr>
      </p:pic>
    </p:spTree>
    <p:extLst>
      <p:ext uri="{BB962C8B-B14F-4D97-AF65-F5344CB8AC3E}">
        <p14:creationId xmlns:p14="http://schemas.microsoft.com/office/powerpoint/2010/main" val="3969556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7240BA-8065-4E46-9422-B001F28706D4}"/>
              </a:ext>
            </a:extLst>
          </p:cNvPr>
          <p:cNvSpPr>
            <a:spLocks noGrp="1"/>
          </p:cNvSpPr>
          <p:nvPr>
            <p:ph type="title"/>
          </p:nvPr>
        </p:nvSpPr>
        <p:spPr/>
        <p:txBody>
          <a:bodyPr/>
          <a:lstStyle/>
          <a:p>
            <a:r>
              <a:rPr lang="en-US" dirty="0"/>
              <a:t>Cloud Computing</a:t>
            </a:r>
          </a:p>
        </p:txBody>
      </p:sp>
      <p:pic>
        <p:nvPicPr>
          <p:cNvPr id="5" name="Content Placeholder 4">
            <a:extLst>
              <a:ext uri="{FF2B5EF4-FFF2-40B4-BE49-F238E27FC236}">
                <a16:creationId xmlns:a16="http://schemas.microsoft.com/office/drawing/2014/main" xmlns="" id="{6B12B9D5-4B17-4BB6-A0CF-A5FF05F54CC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778" y="1460499"/>
            <a:ext cx="8946443" cy="5032375"/>
          </a:xfrm>
        </p:spPr>
      </p:pic>
    </p:spTree>
    <p:extLst>
      <p:ext uri="{BB962C8B-B14F-4D97-AF65-F5344CB8AC3E}">
        <p14:creationId xmlns:p14="http://schemas.microsoft.com/office/powerpoint/2010/main" val="96202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DDF07E-EF14-4725-BB66-02ED350801C5}"/>
              </a:ext>
            </a:extLst>
          </p:cNvPr>
          <p:cNvSpPr>
            <a:spLocks noGrp="1"/>
          </p:cNvSpPr>
          <p:nvPr>
            <p:ph type="title"/>
          </p:nvPr>
        </p:nvSpPr>
        <p:spPr/>
        <p:txBody>
          <a:bodyPr/>
          <a:lstStyle/>
          <a:p>
            <a:r>
              <a:rPr lang="en-US" dirty="0"/>
              <a:t>Cloud Computing</a:t>
            </a:r>
          </a:p>
        </p:txBody>
      </p:sp>
      <p:pic>
        <p:nvPicPr>
          <p:cNvPr id="5" name="Content Placeholder 4">
            <a:extLst>
              <a:ext uri="{FF2B5EF4-FFF2-40B4-BE49-F238E27FC236}">
                <a16:creationId xmlns:a16="http://schemas.microsoft.com/office/drawing/2014/main" xmlns="" id="{8298A903-4A36-4627-B018-490C94E378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646" y="1690689"/>
            <a:ext cx="8116707" cy="4567238"/>
          </a:xfrm>
        </p:spPr>
      </p:pic>
    </p:spTree>
    <p:extLst>
      <p:ext uri="{BB962C8B-B14F-4D97-AF65-F5344CB8AC3E}">
        <p14:creationId xmlns:p14="http://schemas.microsoft.com/office/powerpoint/2010/main" val="4224439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7FEBAE-5A8C-4FE7-85F3-00A30E980137}"/>
              </a:ext>
            </a:extLst>
          </p:cNvPr>
          <p:cNvSpPr>
            <a:spLocks noGrp="1"/>
          </p:cNvSpPr>
          <p:nvPr>
            <p:ph type="title"/>
          </p:nvPr>
        </p:nvSpPr>
        <p:spPr>
          <a:xfrm>
            <a:off x="128954" y="365126"/>
            <a:ext cx="9015046" cy="1325563"/>
          </a:xfrm>
        </p:spPr>
        <p:txBody>
          <a:bodyPr/>
          <a:lstStyle/>
          <a:p>
            <a:r>
              <a:rPr lang="en-US" dirty="0"/>
              <a:t>Example : </a:t>
            </a:r>
            <a:r>
              <a:rPr lang="en-US" dirty="0">
                <a:solidFill>
                  <a:srgbClr val="C00000"/>
                </a:solidFill>
              </a:rPr>
              <a:t>https://cloud.google.com</a:t>
            </a:r>
          </a:p>
        </p:txBody>
      </p:sp>
      <p:pic>
        <p:nvPicPr>
          <p:cNvPr id="4" name="Picture 3">
            <a:extLst>
              <a:ext uri="{FF2B5EF4-FFF2-40B4-BE49-F238E27FC236}">
                <a16:creationId xmlns:a16="http://schemas.microsoft.com/office/drawing/2014/main" xmlns="" id="{3EB5804D-044C-430F-BDE2-40B65888E12F}"/>
              </a:ext>
            </a:extLst>
          </p:cNvPr>
          <p:cNvPicPr>
            <a:picLocks noChangeAspect="1"/>
          </p:cNvPicPr>
          <p:nvPr/>
        </p:nvPicPr>
        <p:blipFill rotWithShape="1">
          <a:blip r:embed="rId2"/>
          <a:srcRect l="8205" t="19997" r="6875"/>
          <a:stretch/>
        </p:blipFill>
        <p:spPr>
          <a:xfrm>
            <a:off x="628650" y="1562700"/>
            <a:ext cx="7765073" cy="4351339"/>
          </a:xfrm>
          <a:prstGeom prst="rect">
            <a:avLst/>
          </a:prstGeom>
        </p:spPr>
      </p:pic>
    </p:spTree>
    <p:extLst>
      <p:ext uri="{BB962C8B-B14F-4D97-AF65-F5344CB8AC3E}">
        <p14:creationId xmlns:p14="http://schemas.microsoft.com/office/powerpoint/2010/main" val="3503950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066711-44A3-4093-B7A9-5F688BB05330}"/>
              </a:ext>
            </a:extLst>
          </p:cNvPr>
          <p:cNvSpPr>
            <a:spLocks noGrp="1"/>
          </p:cNvSpPr>
          <p:nvPr>
            <p:ph type="title"/>
          </p:nvPr>
        </p:nvSpPr>
        <p:spPr/>
        <p:txBody>
          <a:bodyPr/>
          <a:lstStyle/>
          <a:p>
            <a:r>
              <a:rPr lang="en-US" dirty="0"/>
              <a:t>Internet of things (IoT) </a:t>
            </a:r>
          </a:p>
        </p:txBody>
      </p:sp>
      <p:sp>
        <p:nvSpPr>
          <p:cNvPr id="3" name="Content Placeholder 2">
            <a:extLst>
              <a:ext uri="{FF2B5EF4-FFF2-40B4-BE49-F238E27FC236}">
                <a16:creationId xmlns:a16="http://schemas.microsoft.com/office/drawing/2014/main" xmlns="" id="{BA018890-B4C4-408C-9D00-1296DFE3A54A}"/>
              </a:ext>
            </a:extLst>
          </p:cNvPr>
          <p:cNvSpPr>
            <a:spLocks noGrp="1"/>
          </p:cNvSpPr>
          <p:nvPr>
            <p:ph idx="1"/>
          </p:nvPr>
        </p:nvSpPr>
        <p:spPr/>
        <p:txBody>
          <a:bodyPr>
            <a:normAutofit/>
          </a:bodyPr>
          <a:lstStyle/>
          <a:p>
            <a:pPr marL="0" indent="0">
              <a:buNone/>
            </a:pPr>
            <a:r>
              <a:rPr lang="en-US" dirty="0"/>
              <a:t>	The extension of Internet connectivity into physical devices and everyday objects. Embedded with electronics, Internet connectivity, and other forms of hardware (such as sensors), these devices can communicate and interact with others over the Internet, and they can be remotely monitored and controlled</a:t>
            </a:r>
          </a:p>
          <a:p>
            <a:pPr marL="0" indent="0">
              <a:buNone/>
            </a:pPr>
            <a:endParaRPr lang="en-US" dirty="0"/>
          </a:p>
          <a:p>
            <a:pPr marL="0" indent="0">
              <a:buNone/>
            </a:pPr>
            <a:r>
              <a:rPr lang="en-US" b="1" dirty="0"/>
              <a:t>Ref :</a:t>
            </a:r>
            <a:r>
              <a:rPr lang="en-US" dirty="0"/>
              <a:t> </a:t>
            </a:r>
            <a:r>
              <a:rPr lang="en-US" dirty="0">
                <a:solidFill>
                  <a:schemeClr val="bg1">
                    <a:lumMod val="65000"/>
                  </a:schemeClr>
                </a:solidFill>
              </a:rPr>
              <a:t>https://en.wikipedia.org/wiki/Internet_of_things</a:t>
            </a:r>
          </a:p>
        </p:txBody>
      </p:sp>
    </p:spTree>
    <p:extLst>
      <p:ext uri="{BB962C8B-B14F-4D97-AF65-F5344CB8AC3E}">
        <p14:creationId xmlns:p14="http://schemas.microsoft.com/office/powerpoint/2010/main" val="1740376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9CFF4C-E17E-4425-A70D-ED070C2629F8}"/>
              </a:ext>
            </a:extLst>
          </p:cNvPr>
          <p:cNvSpPr>
            <a:spLocks noGrp="1"/>
          </p:cNvSpPr>
          <p:nvPr>
            <p:ph type="title"/>
          </p:nvPr>
        </p:nvSpPr>
        <p:spPr/>
        <p:txBody>
          <a:bodyPr/>
          <a:lstStyle/>
          <a:p>
            <a:r>
              <a:rPr lang="en-US" dirty="0"/>
              <a:t>Internet of things (IoT) </a:t>
            </a:r>
          </a:p>
        </p:txBody>
      </p:sp>
      <p:sp>
        <p:nvSpPr>
          <p:cNvPr id="3" name="Content Placeholder 2">
            <a:extLst>
              <a:ext uri="{FF2B5EF4-FFF2-40B4-BE49-F238E27FC236}">
                <a16:creationId xmlns:a16="http://schemas.microsoft.com/office/drawing/2014/main" xmlns="" id="{46EE4986-9968-4F65-A132-619D30AAD7D3}"/>
              </a:ext>
            </a:extLst>
          </p:cNvPr>
          <p:cNvSpPr>
            <a:spLocks noGrp="1"/>
          </p:cNvSpPr>
          <p:nvPr>
            <p:ph idx="1"/>
          </p:nvPr>
        </p:nvSpPr>
        <p:spPr/>
        <p:txBody>
          <a:bodyPr>
            <a:normAutofit/>
          </a:bodyPr>
          <a:lstStyle/>
          <a:p>
            <a:pPr marL="0" indent="0">
              <a:buNone/>
            </a:pPr>
            <a:r>
              <a:rPr lang="en-US" dirty="0"/>
              <a:t>	The definition of the Internet of things has evolved due to the convergence of multiple technologies</a:t>
            </a:r>
            <a:r>
              <a:rPr lang="en-US" b="1" dirty="0">
                <a:solidFill>
                  <a:srgbClr val="FF0000"/>
                </a:solidFill>
              </a:rPr>
              <a:t>, real-time analytics</a:t>
            </a:r>
            <a:r>
              <a:rPr lang="en-US" dirty="0"/>
              <a:t>, </a:t>
            </a:r>
            <a:r>
              <a:rPr lang="en-US" b="1" dirty="0">
                <a:solidFill>
                  <a:schemeClr val="accent5">
                    <a:lumMod val="60000"/>
                    <a:lumOff val="40000"/>
                  </a:schemeClr>
                </a:solidFill>
              </a:rPr>
              <a:t>machine learning</a:t>
            </a:r>
            <a:r>
              <a:rPr lang="en-US" dirty="0"/>
              <a:t>, </a:t>
            </a:r>
            <a:r>
              <a:rPr lang="en-US" b="1" dirty="0">
                <a:solidFill>
                  <a:schemeClr val="accent5">
                    <a:lumMod val="75000"/>
                  </a:schemeClr>
                </a:solidFill>
              </a:rPr>
              <a:t>commodity sensors</a:t>
            </a:r>
            <a:r>
              <a:rPr lang="en-US" dirty="0"/>
              <a:t>, and </a:t>
            </a:r>
            <a:r>
              <a:rPr lang="en-US" b="1" dirty="0">
                <a:solidFill>
                  <a:schemeClr val="accent4"/>
                </a:solidFill>
              </a:rPr>
              <a:t>embedded systems</a:t>
            </a:r>
            <a:r>
              <a:rPr lang="en-US" dirty="0"/>
              <a:t>. Traditional fields of embedded systems, wireless sensor networks, control systems, automation (including home and building automation), and others all contribute to enabling the Internet of things. </a:t>
            </a:r>
          </a:p>
        </p:txBody>
      </p:sp>
    </p:spTree>
    <p:extLst>
      <p:ext uri="{BB962C8B-B14F-4D97-AF65-F5344CB8AC3E}">
        <p14:creationId xmlns:p14="http://schemas.microsoft.com/office/powerpoint/2010/main" val="1657013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5CD546-A335-415C-A096-63C7F24948A5}"/>
              </a:ext>
            </a:extLst>
          </p:cNvPr>
          <p:cNvSpPr>
            <a:spLocks noGrp="1"/>
          </p:cNvSpPr>
          <p:nvPr>
            <p:ph type="title"/>
          </p:nvPr>
        </p:nvSpPr>
        <p:spPr/>
        <p:txBody>
          <a:bodyPr/>
          <a:lstStyle/>
          <a:p>
            <a:r>
              <a:rPr lang="en-US" dirty="0"/>
              <a:t>Internet of things (IoT) </a:t>
            </a:r>
          </a:p>
        </p:txBody>
      </p:sp>
      <p:sp>
        <p:nvSpPr>
          <p:cNvPr id="3" name="Content Placeholder 2">
            <a:extLst>
              <a:ext uri="{FF2B5EF4-FFF2-40B4-BE49-F238E27FC236}">
                <a16:creationId xmlns:a16="http://schemas.microsoft.com/office/drawing/2014/main" xmlns="" id="{86F13C0E-BA30-4EB9-8154-DFB98282942B}"/>
              </a:ext>
            </a:extLst>
          </p:cNvPr>
          <p:cNvSpPr>
            <a:spLocks noGrp="1"/>
          </p:cNvSpPr>
          <p:nvPr>
            <p:ph idx="1"/>
          </p:nvPr>
        </p:nvSpPr>
        <p:spPr/>
        <p:txBody>
          <a:bodyPr/>
          <a:lstStyle/>
          <a:p>
            <a:pPr marL="0" indent="0">
              <a:buNone/>
            </a:pPr>
            <a:r>
              <a:rPr lang="en-US" dirty="0"/>
              <a:t>	In the consumer market, IoT technology is most synonymous with products pertaining to the concept of the "</a:t>
            </a:r>
            <a:r>
              <a:rPr lang="en-US" b="1" dirty="0">
                <a:solidFill>
                  <a:srgbClr val="FF0000"/>
                </a:solidFill>
              </a:rPr>
              <a:t>smart home</a:t>
            </a:r>
            <a:r>
              <a:rPr lang="en-US" dirty="0"/>
              <a:t>", covering devices and appliances (such as lighting fixtures, thermostats, home security systems and cameras, and other home appliances) that support one or more common ecosystems, and can be controlled via devices associated with that ecosystem, such as smartphones and smart speakers.</a:t>
            </a:r>
          </a:p>
          <a:p>
            <a:pPr marL="0" indent="0">
              <a:buNone/>
            </a:pPr>
            <a:endParaRPr lang="en-US" dirty="0"/>
          </a:p>
        </p:txBody>
      </p:sp>
    </p:spTree>
    <p:extLst>
      <p:ext uri="{BB962C8B-B14F-4D97-AF65-F5344CB8AC3E}">
        <p14:creationId xmlns:p14="http://schemas.microsoft.com/office/powerpoint/2010/main" val="3551755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B0CEFDE-CEB1-45B2-8F79-D6FA38E09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248" y="1907494"/>
            <a:ext cx="2731718" cy="2731718"/>
          </a:xfrm>
          <a:prstGeom prst="rect">
            <a:avLst/>
          </a:prstGeom>
        </p:spPr>
      </p:pic>
      <p:pic>
        <p:nvPicPr>
          <p:cNvPr id="7" name="Picture 6">
            <a:extLst>
              <a:ext uri="{FF2B5EF4-FFF2-40B4-BE49-F238E27FC236}">
                <a16:creationId xmlns:a16="http://schemas.microsoft.com/office/drawing/2014/main" xmlns="" id="{F3A2E5B5-5998-4B44-890B-8DC0F8207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422" y="232832"/>
            <a:ext cx="1836234" cy="2681343"/>
          </a:xfrm>
          <a:prstGeom prst="rect">
            <a:avLst/>
          </a:prstGeom>
        </p:spPr>
      </p:pic>
      <p:pic>
        <p:nvPicPr>
          <p:cNvPr id="9" name="Picture 8">
            <a:extLst>
              <a:ext uri="{FF2B5EF4-FFF2-40B4-BE49-F238E27FC236}">
                <a16:creationId xmlns:a16="http://schemas.microsoft.com/office/drawing/2014/main" xmlns="" id="{FDD9CEF5-8634-4713-AD81-47E90ACD8B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382" y="2688447"/>
            <a:ext cx="1836234" cy="1836234"/>
          </a:xfrm>
          <a:prstGeom prst="rect">
            <a:avLst/>
          </a:prstGeom>
        </p:spPr>
      </p:pic>
      <p:pic>
        <p:nvPicPr>
          <p:cNvPr id="13" name="Picture 12">
            <a:extLst>
              <a:ext uri="{FF2B5EF4-FFF2-40B4-BE49-F238E27FC236}">
                <a16:creationId xmlns:a16="http://schemas.microsoft.com/office/drawing/2014/main" xmlns="" id="{8C92293C-2243-433E-8E85-399F450560C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425" b="20198"/>
          <a:stretch/>
        </p:blipFill>
        <p:spPr>
          <a:xfrm>
            <a:off x="440173" y="312780"/>
            <a:ext cx="4097577" cy="1594714"/>
          </a:xfrm>
          <a:prstGeom prst="rect">
            <a:avLst/>
          </a:prstGeom>
        </p:spPr>
      </p:pic>
      <p:pic>
        <p:nvPicPr>
          <p:cNvPr id="15" name="Picture 14">
            <a:extLst>
              <a:ext uri="{FF2B5EF4-FFF2-40B4-BE49-F238E27FC236}">
                <a16:creationId xmlns:a16="http://schemas.microsoft.com/office/drawing/2014/main" xmlns="" id="{A6D05DF6-40CB-439A-BE05-9527D51B1EB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53182" y="4583251"/>
            <a:ext cx="3264693" cy="2179972"/>
          </a:xfrm>
          <a:prstGeom prst="rect">
            <a:avLst/>
          </a:prstGeom>
        </p:spPr>
      </p:pic>
      <p:pic>
        <p:nvPicPr>
          <p:cNvPr id="17" name="Picture 16">
            <a:extLst>
              <a:ext uri="{FF2B5EF4-FFF2-40B4-BE49-F238E27FC236}">
                <a16:creationId xmlns:a16="http://schemas.microsoft.com/office/drawing/2014/main" xmlns="" id="{ABD2663B-7AA4-4EE4-8619-B276CF8500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93967" y="4639212"/>
            <a:ext cx="4057650" cy="2133600"/>
          </a:xfrm>
          <a:prstGeom prst="rect">
            <a:avLst/>
          </a:prstGeom>
        </p:spPr>
      </p:pic>
      <p:pic>
        <p:nvPicPr>
          <p:cNvPr id="11" name="Picture 10">
            <a:extLst>
              <a:ext uri="{FF2B5EF4-FFF2-40B4-BE49-F238E27FC236}">
                <a16:creationId xmlns:a16="http://schemas.microsoft.com/office/drawing/2014/main" xmlns="" id="{54FD902B-0803-4E84-B88A-392C6CD5144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837" r="24401"/>
          <a:stretch/>
        </p:blipFill>
        <p:spPr>
          <a:xfrm>
            <a:off x="3407079" y="1813898"/>
            <a:ext cx="2370990" cy="3233877"/>
          </a:xfrm>
          <a:prstGeom prst="rect">
            <a:avLst/>
          </a:prstGeom>
        </p:spPr>
      </p:pic>
    </p:spTree>
    <p:extLst>
      <p:ext uri="{BB962C8B-B14F-4D97-AF65-F5344CB8AC3E}">
        <p14:creationId xmlns:p14="http://schemas.microsoft.com/office/powerpoint/2010/main" val="4118141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04E20-373B-4F39-AE40-D92C9A9BDCCC}"/>
              </a:ext>
            </a:extLst>
          </p:cNvPr>
          <p:cNvSpPr>
            <a:spLocks noGrp="1"/>
          </p:cNvSpPr>
          <p:nvPr>
            <p:ph type="title"/>
          </p:nvPr>
        </p:nvSpPr>
        <p:spPr>
          <a:xfrm>
            <a:off x="515815" y="365126"/>
            <a:ext cx="8628185" cy="1325563"/>
          </a:xfrm>
        </p:spPr>
        <p:txBody>
          <a:bodyPr/>
          <a:lstStyle/>
          <a:p>
            <a:r>
              <a:rPr lang="en-US" dirty="0"/>
              <a:t>Basic elements of IoT architecture</a:t>
            </a:r>
          </a:p>
        </p:txBody>
      </p:sp>
      <p:sp>
        <p:nvSpPr>
          <p:cNvPr id="3" name="Content Placeholder 2">
            <a:extLst>
              <a:ext uri="{FF2B5EF4-FFF2-40B4-BE49-F238E27FC236}">
                <a16:creationId xmlns:a16="http://schemas.microsoft.com/office/drawing/2014/main" xmlns="" id="{8EBFAA1F-7586-47C4-94C0-DC14E943E47B}"/>
              </a:ext>
            </a:extLst>
          </p:cNvPr>
          <p:cNvSpPr>
            <a:spLocks noGrp="1"/>
          </p:cNvSpPr>
          <p:nvPr>
            <p:ph idx="1"/>
          </p:nvPr>
        </p:nvSpPr>
        <p:spPr/>
        <p:txBody>
          <a:bodyPr/>
          <a:lstStyle/>
          <a:p>
            <a:pPr marL="0" indent="0">
              <a:buNone/>
            </a:pPr>
            <a:r>
              <a:rPr lang="en-US" dirty="0"/>
              <a:t>	Our approach to IoT architecture is reflected in the IoT architecture diagram which shows the building blocks of an IoT system and how they are connected to collect, store and process data.</a:t>
            </a:r>
          </a:p>
          <a:p>
            <a:pPr marL="0" indent="0">
              <a:buNone/>
            </a:pPr>
            <a:endParaRPr lang="en-US" dirty="0"/>
          </a:p>
          <a:p>
            <a:pPr marL="0" indent="0">
              <a:buNone/>
            </a:pPr>
            <a:endParaRPr lang="en-US" dirty="0"/>
          </a:p>
          <a:p>
            <a:pPr marL="0" indent="0">
              <a:buNone/>
            </a:pPr>
            <a:endParaRPr lang="en-US" dirty="0"/>
          </a:p>
          <a:p>
            <a:pPr marL="0" indent="0">
              <a:buNone/>
            </a:pPr>
            <a:r>
              <a:rPr lang="en-US" b="1" dirty="0"/>
              <a:t>Ref : </a:t>
            </a:r>
            <a:r>
              <a:rPr lang="en-US" dirty="0">
                <a:solidFill>
                  <a:schemeClr val="bg1">
                    <a:lumMod val="65000"/>
                  </a:schemeClr>
                </a:solidFill>
              </a:rPr>
              <a:t>https://www.scnsoft.com/blog/iot-architecture-in-a-nutshell-and-how-it-works</a:t>
            </a:r>
          </a:p>
        </p:txBody>
      </p:sp>
    </p:spTree>
    <p:extLst>
      <p:ext uri="{BB962C8B-B14F-4D97-AF65-F5344CB8AC3E}">
        <p14:creationId xmlns:p14="http://schemas.microsoft.com/office/powerpoint/2010/main" val="402736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B8B077-1CC2-440A-A2CE-9638757E97F9}"/>
              </a:ext>
            </a:extLst>
          </p:cNvPr>
          <p:cNvSpPr>
            <a:spLocks noGrp="1"/>
          </p:cNvSpPr>
          <p:nvPr>
            <p:ph type="title"/>
          </p:nvPr>
        </p:nvSpPr>
        <p:spPr/>
        <p:txBody>
          <a:bodyPr/>
          <a:lstStyle/>
          <a:p>
            <a:r>
              <a:rPr lang="en-US" dirty="0"/>
              <a:t>Network Model</a:t>
            </a:r>
          </a:p>
        </p:txBody>
      </p:sp>
      <p:pic>
        <p:nvPicPr>
          <p:cNvPr id="6" name="Picture 5">
            <a:extLst>
              <a:ext uri="{FF2B5EF4-FFF2-40B4-BE49-F238E27FC236}">
                <a16:creationId xmlns:a16="http://schemas.microsoft.com/office/drawing/2014/main" xmlns="" id="{498F5C48-227D-4BDA-AB0D-BDD34A9F798C}"/>
              </a:ext>
            </a:extLst>
          </p:cNvPr>
          <p:cNvPicPr>
            <a:picLocks noChangeAspect="1"/>
          </p:cNvPicPr>
          <p:nvPr/>
        </p:nvPicPr>
        <p:blipFill rotWithShape="1">
          <a:blip r:embed="rId2"/>
          <a:srcRect t="6676" b="3649"/>
          <a:stretch/>
        </p:blipFill>
        <p:spPr>
          <a:xfrm>
            <a:off x="896302" y="1419224"/>
            <a:ext cx="7619048" cy="5278013"/>
          </a:xfrm>
          <a:prstGeom prst="rect">
            <a:avLst/>
          </a:prstGeom>
        </p:spPr>
      </p:pic>
    </p:spTree>
    <p:extLst>
      <p:ext uri="{BB962C8B-B14F-4D97-AF65-F5344CB8AC3E}">
        <p14:creationId xmlns:p14="http://schemas.microsoft.com/office/powerpoint/2010/main" val="2821161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E0E93E45-DE3C-40A8-8565-6E6D0CEBA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4682" y="97334"/>
            <a:ext cx="6414635" cy="6663332"/>
          </a:xfrm>
        </p:spPr>
      </p:pic>
    </p:spTree>
    <p:extLst>
      <p:ext uri="{BB962C8B-B14F-4D97-AF65-F5344CB8AC3E}">
        <p14:creationId xmlns:p14="http://schemas.microsoft.com/office/powerpoint/2010/main" val="1529747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FE49A-5A39-448E-AE3F-AB72B21600E2}"/>
              </a:ext>
            </a:extLst>
          </p:cNvPr>
          <p:cNvSpPr>
            <a:spLocks noGrp="1"/>
          </p:cNvSpPr>
          <p:nvPr>
            <p:ph type="title"/>
          </p:nvPr>
        </p:nvSpPr>
        <p:spPr/>
        <p:txBody>
          <a:bodyPr/>
          <a:lstStyle/>
          <a:p>
            <a:r>
              <a:rPr lang="en-US" dirty="0"/>
              <a:t>IoT architecture</a:t>
            </a:r>
          </a:p>
        </p:txBody>
      </p:sp>
      <p:sp>
        <p:nvSpPr>
          <p:cNvPr id="3" name="Content Placeholder 2">
            <a:extLst>
              <a:ext uri="{FF2B5EF4-FFF2-40B4-BE49-F238E27FC236}">
                <a16:creationId xmlns:a16="http://schemas.microsoft.com/office/drawing/2014/main" xmlns="" id="{238A895F-D8D8-4BDE-9E5A-538E9CA938BB}"/>
              </a:ext>
            </a:extLst>
          </p:cNvPr>
          <p:cNvSpPr>
            <a:spLocks noGrp="1"/>
          </p:cNvSpPr>
          <p:nvPr>
            <p:ph idx="1"/>
          </p:nvPr>
        </p:nvSpPr>
        <p:spPr/>
        <p:txBody>
          <a:bodyPr>
            <a:normAutofit lnSpcReduction="10000"/>
          </a:bodyPr>
          <a:lstStyle/>
          <a:p>
            <a:pPr marL="0" indent="0">
              <a:buNone/>
            </a:pPr>
            <a:r>
              <a:rPr lang="en-US" dirty="0"/>
              <a:t>	</a:t>
            </a:r>
            <a:r>
              <a:rPr lang="en-US" b="1" dirty="0"/>
              <a:t>Things. </a:t>
            </a:r>
            <a:r>
              <a:rPr lang="en-US" dirty="0"/>
              <a:t>A “thing” is an object equipped with </a:t>
            </a:r>
            <a:r>
              <a:rPr lang="en-US" b="1" dirty="0">
                <a:solidFill>
                  <a:srgbClr val="FF0000"/>
                </a:solidFill>
              </a:rPr>
              <a:t>sensors</a:t>
            </a:r>
            <a:r>
              <a:rPr lang="en-US" dirty="0"/>
              <a:t> that gather data which will be transferred over a network and </a:t>
            </a:r>
            <a:r>
              <a:rPr lang="en-US" b="1" dirty="0">
                <a:solidFill>
                  <a:schemeClr val="accent5">
                    <a:lumMod val="75000"/>
                  </a:schemeClr>
                </a:solidFill>
              </a:rPr>
              <a:t>actuators</a:t>
            </a:r>
            <a:r>
              <a:rPr lang="en-US" dirty="0"/>
              <a:t> that allow things to act (for example, to switch on or off the light, to open or close a door, to increase or decrease engine rotation speed and more). This concept includes fridges, street lamps, buildings, vehicles, production machinery, rehabilitation equipment and everything else imaginable. Sensors are not in all cases physically attached to the things: sensors may need to monitor, for example, what happens in the closest environment to a thing.</a:t>
            </a:r>
          </a:p>
        </p:txBody>
      </p:sp>
    </p:spTree>
    <p:extLst>
      <p:ext uri="{BB962C8B-B14F-4D97-AF65-F5344CB8AC3E}">
        <p14:creationId xmlns:p14="http://schemas.microsoft.com/office/powerpoint/2010/main" val="2038258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FE49A-5A39-448E-AE3F-AB72B21600E2}"/>
              </a:ext>
            </a:extLst>
          </p:cNvPr>
          <p:cNvSpPr>
            <a:spLocks noGrp="1"/>
          </p:cNvSpPr>
          <p:nvPr>
            <p:ph type="title"/>
          </p:nvPr>
        </p:nvSpPr>
        <p:spPr/>
        <p:txBody>
          <a:bodyPr/>
          <a:lstStyle/>
          <a:p>
            <a:r>
              <a:rPr lang="en-US" dirty="0"/>
              <a:t>IoT architecture</a:t>
            </a:r>
          </a:p>
        </p:txBody>
      </p:sp>
      <p:sp>
        <p:nvSpPr>
          <p:cNvPr id="3" name="Content Placeholder 2">
            <a:extLst>
              <a:ext uri="{FF2B5EF4-FFF2-40B4-BE49-F238E27FC236}">
                <a16:creationId xmlns:a16="http://schemas.microsoft.com/office/drawing/2014/main" xmlns="" id="{238A895F-D8D8-4BDE-9E5A-538E9CA938BB}"/>
              </a:ext>
            </a:extLst>
          </p:cNvPr>
          <p:cNvSpPr>
            <a:spLocks noGrp="1"/>
          </p:cNvSpPr>
          <p:nvPr>
            <p:ph idx="1"/>
          </p:nvPr>
        </p:nvSpPr>
        <p:spPr/>
        <p:txBody>
          <a:bodyPr/>
          <a:lstStyle/>
          <a:p>
            <a:pPr marL="0" indent="0">
              <a:buNone/>
            </a:pPr>
            <a:r>
              <a:rPr lang="en-US" dirty="0"/>
              <a:t>	</a:t>
            </a:r>
            <a:r>
              <a:rPr lang="en-US" b="1" dirty="0"/>
              <a:t>Gateways</a:t>
            </a:r>
            <a:r>
              <a:rPr lang="en-US" dirty="0"/>
              <a:t>. Data goes from things to the cloud and vice versa through the gateways. A gateway provides </a:t>
            </a:r>
            <a:r>
              <a:rPr lang="en-US" b="1" dirty="0">
                <a:solidFill>
                  <a:srgbClr val="FF0000"/>
                </a:solidFill>
              </a:rPr>
              <a:t>connectivity</a:t>
            </a:r>
            <a:r>
              <a:rPr lang="en-US" dirty="0"/>
              <a:t> between things and the cloud part of the IoT solution, enables data preprocessing and filtering before moving it to the cloud (to reduce the volume of data for detailed processing and storing) and transmits control commands going from the cloud to things. Things then execute commands using their actuators.</a:t>
            </a:r>
          </a:p>
        </p:txBody>
      </p:sp>
    </p:spTree>
    <p:extLst>
      <p:ext uri="{BB962C8B-B14F-4D97-AF65-F5344CB8AC3E}">
        <p14:creationId xmlns:p14="http://schemas.microsoft.com/office/powerpoint/2010/main" val="3361439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FE49A-5A39-448E-AE3F-AB72B21600E2}"/>
              </a:ext>
            </a:extLst>
          </p:cNvPr>
          <p:cNvSpPr>
            <a:spLocks noGrp="1"/>
          </p:cNvSpPr>
          <p:nvPr>
            <p:ph type="title"/>
          </p:nvPr>
        </p:nvSpPr>
        <p:spPr/>
        <p:txBody>
          <a:bodyPr/>
          <a:lstStyle/>
          <a:p>
            <a:r>
              <a:rPr lang="en-US" dirty="0"/>
              <a:t>IoT architecture</a:t>
            </a:r>
          </a:p>
        </p:txBody>
      </p:sp>
      <p:sp>
        <p:nvSpPr>
          <p:cNvPr id="3" name="Content Placeholder 2">
            <a:extLst>
              <a:ext uri="{FF2B5EF4-FFF2-40B4-BE49-F238E27FC236}">
                <a16:creationId xmlns:a16="http://schemas.microsoft.com/office/drawing/2014/main" xmlns="" id="{238A895F-D8D8-4BDE-9E5A-538E9CA938BB}"/>
              </a:ext>
            </a:extLst>
          </p:cNvPr>
          <p:cNvSpPr>
            <a:spLocks noGrp="1"/>
          </p:cNvSpPr>
          <p:nvPr>
            <p:ph idx="1"/>
          </p:nvPr>
        </p:nvSpPr>
        <p:spPr/>
        <p:txBody>
          <a:bodyPr>
            <a:normAutofit lnSpcReduction="10000"/>
          </a:bodyPr>
          <a:lstStyle/>
          <a:p>
            <a:pPr marL="0" indent="0">
              <a:buNone/>
            </a:pPr>
            <a:r>
              <a:rPr lang="en-US" dirty="0"/>
              <a:t>	</a:t>
            </a:r>
            <a:r>
              <a:rPr lang="en-US" b="1" dirty="0"/>
              <a:t>Cloud gateway </a:t>
            </a:r>
            <a:r>
              <a:rPr lang="en-US" dirty="0"/>
              <a:t>facilitates data </a:t>
            </a:r>
            <a:r>
              <a:rPr lang="en-US" b="1" dirty="0">
                <a:solidFill>
                  <a:srgbClr val="FF0000"/>
                </a:solidFill>
              </a:rPr>
              <a:t>compression</a:t>
            </a:r>
            <a:r>
              <a:rPr lang="en-US" dirty="0"/>
              <a:t> and </a:t>
            </a:r>
            <a:r>
              <a:rPr lang="en-US" b="1" dirty="0">
                <a:solidFill>
                  <a:schemeClr val="accent5">
                    <a:lumMod val="75000"/>
                  </a:schemeClr>
                </a:solidFill>
              </a:rPr>
              <a:t>secure</a:t>
            </a:r>
            <a:r>
              <a:rPr lang="en-US" dirty="0"/>
              <a:t> data transmission between field gateways and cloud IoT servers. It also ensures compatibility with various protocols and communicates with field gateways using different protocols depending on what protocol is supported by gateways.</a:t>
            </a:r>
          </a:p>
          <a:p>
            <a:pPr marL="0" indent="0">
              <a:buNone/>
            </a:pPr>
            <a:endParaRPr lang="en-US" dirty="0"/>
          </a:p>
          <a:p>
            <a:pPr marL="0" indent="0">
              <a:buNone/>
            </a:pPr>
            <a:r>
              <a:rPr lang="en-US" b="1" dirty="0"/>
              <a:t>	Streaming data processor</a:t>
            </a:r>
            <a:r>
              <a:rPr lang="en-US" dirty="0"/>
              <a:t> </a:t>
            </a:r>
            <a:r>
              <a:rPr lang="en-US" b="1" dirty="0">
                <a:solidFill>
                  <a:srgbClr val="FF0000"/>
                </a:solidFill>
              </a:rPr>
              <a:t>ensures</a:t>
            </a:r>
            <a:r>
              <a:rPr lang="en-US" dirty="0"/>
              <a:t> effective transition of input data to a data lake and control applications. No data can be occasionally lost or corrupted.</a:t>
            </a:r>
          </a:p>
        </p:txBody>
      </p:sp>
    </p:spTree>
    <p:extLst>
      <p:ext uri="{BB962C8B-B14F-4D97-AF65-F5344CB8AC3E}">
        <p14:creationId xmlns:p14="http://schemas.microsoft.com/office/powerpoint/2010/main" val="1513002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FE49A-5A39-448E-AE3F-AB72B21600E2}"/>
              </a:ext>
            </a:extLst>
          </p:cNvPr>
          <p:cNvSpPr>
            <a:spLocks noGrp="1"/>
          </p:cNvSpPr>
          <p:nvPr>
            <p:ph type="title"/>
          </p:nvPr>
        </p:nvSpPr>
        <p:spPr/>
        <p:txBody>
          <a:bodyPr/>
          <a:lstStyle/>
          <a:p>
            <a:r>
              <a:rPr lang="en-US" dirty="0"/>
              <a:t>IoT architecture</a:t>
            </a:r>
          </a:p>
        </p:txBody>
      </p:sp>
      <p:sp>
        <p:nvSpPr>
          <p:cNvPr id="3" name="Content Placeholder 2">
            <a:extLst>
              <a:ext uri="{FF2B5EF4-FFF2-40B4-BE49-F238E27FC236}">
                <a16:creationId xmlns:a16="http://schemas.microsoft.com/office/drawing/2014/main" xmlns="" id="{238A895F-D8D8-4BDE-9E5A-538E9CA938BB}"/>
              </a:ext>
            </a:extLst>
          </p:cNvPr>
          <p:cNvSpPr>
            <a:spLocks noGrp="1"/>
          </p:cNvSpPr>
          <p:nvPr>
            <p:ph idx="1"/>
          </p:nvPr>
        </p:nvSpPr>
        <p:spPr/>
        <p:txBody>
          <a:bodyPr/>
          <a:lstStyle/>
          <a:p>
            <a:pPr marL="0" indent="0">
              <a:buNone/>
            </a:pPr>
            <a:r>
              <a:rPr lang="en-US" dirty="0"/>
              <a:t>	</a:t>
            </a:r>
            <a:r>
              <a:rPr lang="en-US" b="1" dirty="0"/>
              <a:t>Data lake. </a:t>
            </a:r>
            <a:r>
              <a:rPr lang="en-US" dirty="0"/>
              <a:t>A data lake is used for </a:t>
            </a:r>
            <a:r>
              <a:rPr lang="en-US" b="1" dirty="0">
                <a:solidFill>
                  <a:srgbClr val="FF0000"/>
                </a:solidFill>
              </a:rPr>
              <a:t>storing</a:t>
            </a:r>
            <a:r>
              <a:rPr lang="en-US" dirty="0"/>
              <a:t> the data generated by connected devices in its natural format. Big data comes in "batches" or in “streams”. When the data is needed for meaningful insights it’s extracted from a data lake and loaded to a big data warehouse.</a:t>
            </a:r>
          </a:p>
        </p:txBody>
      </p:sp>
    </p:spTree>
    <p:extLst>
      <p:ext uri="{BB962C8B-B14F-4D97-AF65-F5344CB8AC3E}">
        <p14:creationId xmlns:p14="http://schemas.microsoft.com/office/powerpoint/2010/main" val="1517931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FE49A-5A39-448E-AE3F-AB72B21600E2}"/>
              </a:ext>
            </a:extLst>
          </p:cNvPr>
          <p:cNvSpPr>
            <a:spLocks noGrp="1"/>
          </p:cNvSpPr>
          <p:nvPr>
            <p:ph type="title"/>
          </p:nvPr>
        </p:nvSpPr>
        <p:spPr/>
        <p:txBody>
          <a:bodyPr/>
          <a:lstStyle/>
          <a:p>
            <a:r>
              <a:rPr lang="en-US" dirty="0"/>
              <a:t>IoT architecture</a:t>
            </a:r>
          </a:p>
        </p:txBody>
      </p:sp>
      <p:sp>
        <p:nvSpPr>
          <p:cNvPr id="3" name="Content Placeholder 2">
            <a:extLst>
              <a:ext uri="{FF2B5EF4-FFF2-40B4-BE49-F238E27FC236}">
                <a16:creationId xmlns:a16="http://schemas.microsoft.com/office/drawing/2014/main" xmlns="" id="{238A895F-D8D8-4BDE-9E5A-538E9CA938BB}"/>
              </a:ext>
            </a:extLst>
          </p:cNvPr>
          <p:cNvSpPr>
            <a:spLocks noGrp="1"/>
          </p:cNvSpPr>
          <p:nvPr>
            <p:ph idx="1"/>
          </p:nvPr>
        </p:nvSpPr>
        <p:spPr/>
        <p:txBody>
          <a:bodyPr/>
          <a:lstStyle/>
          <a:p>
            <a:pPr marL="0" indent="0">
              <a:buNone/>
            </a:pPr>
            <a:r>
              <a:rPr lang="en-US" dirty="0"/>
              <a:t>	</a:t>
            </a:r>
            <a:r>
              <a:rPr lang="en-US" b="1" dirty="0"/>
              <a:t>Big data warehouse</a:t>
            </a:r>
            <a:r>
              <a:rPr lang="en-US" dirty="0"/>
              <a:t>. </a:t>
            </a:r>
            <a:r>
              <a:rPr lang="en-US" b="1" dirty="0">
                <a:solidFill>
                  <a:srgbClr val="FF0000"/>
                </a:solidFill>
              </a:rPr>
              <a:t>Filtered</a:t>
            </a:r>
            <a:r>
              <a:rPr lang="en-US" dirty="0"/>
              <a:t> and </a:t>
            </a:r>
            <a:r>
              <a:rPr lang="en-US" b="1" dirty="0">
                <a:solidFill>
                  <a:schemeClr val="accent5"/>
                </a:solidFill>
              </a:rPr>
              <a:t>preprocessed</a:t>
            </a:r>
            <a:r>
              <a:rPr lang="en-US" dirty="0"/>
              <a:t> data needed for meaningful insights is extracted from a data lake to a big data warehouse. A big data warehouse contains only cleaned, structured and matched data (compared to a data lake which contains all sorts of data generated by sensors). Also, data warehouse stores context information about things and sensors (for example, where sensors are installed) and the commands control applications send to things.</a:t>
            </a:r>
          </a:p>
        </p:txBody>
      </p:sp>
    </p:spTree>
    <p:extLst>
      <p:ext uri="{BB962C8B-B14F-4D97-AF65-F5344CB8AC3E}">
        <p14:creationId xmlns:p14="http://schemas.microsoft.com/office/powerpoint/2010/main" val="4256818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FE49A-5A39-448E-AE3F-AB72B21600E2}"/>
              </a:ext>
            </a:extLst>
          </p:cNvPr>
          <p:cNvSpPr>
            <a:spLocks noGrp="1"/>
          </p:cNvSpPr>
          <p:nvPr>
            <p:ph type="title"/>
          </p:nvPr>
        </p:nvSpPr>
        <p:spPr/>
        <p:txBody>
          <a:bodyPr/>
          <a:lstStyle/>
          <a:p>
            <a:r>
              <a:rPr lang="en-US" dirty="0"/>
              <a:t>IoT architecture</a:t>
            </a:r>
          </a:p>
        </p:txBody>
      </p:sp>
      <p:sp>
        <p:nvSpPr>
          <p:cNvPr id="3" name="Content Placeholder 2">
            <a:extLst>
              <a:ext uri="{FF2B5EF4-FFF2-40B4-BE49-F238E27FC236}">
                <a16:creationId xmlns:a16="http://schemas.microsoft.com/office/drawing/2014/main" xmlns="" id="{238A895F-D8D8-4BDE-9E5A-538E9CA938BB}"/>
              </a:ext>
            </a:extLst>
          </p:cNvPr>
          <p:cNvSpPr>
            <a:spLocks noGrp="1"/>
          </p:cNvSpPr>
          <p:nvPr>
            <p:ph idx="1"/>
          </p:nvPr>
        </p:nvSpPr>
        <p:spPr/>
        <p:txBody>
          <a:bodyPr/>
          <a:lstStyle/>
          <a:p>
            <a:pPr marL="0" indent="0">
              <a:buNone/>
            </a:pPr>
            <a:r>
              <a:rPr lang="en-US" dirty="0"/>
              <a:t>	</a:t>
            </a:r>
            <a:r>
              <a:rPr lang="en-US" b="1" dirty="0"/>
              <a:t>Data analytics. </a:t>
            </a:r>
            <a:r>
              <a:rPr lang="en-US" dirty="0"/>
              <a:t>Data analysts can use data from the big data warehouse to </a:t>
            </a:r>
            <a:r>
              <a:rPr lang="en-US" b="1" dirty="0">
                <a:solidFill>
                  <a:schemeClr val="accent5"/>
                </a:solidFill>
              </a:rPr>
              <a:t>find trends </a:t>
            </a:r>
            <a:r>
              <a:rPr lang="en-US" dirty="0"/>
              <a:t>and</a:t>
            </a:r>
            <a:r>
              <a:rPr lang="en-US" dirty="0">
                <a:solidFill>
                  <a:srgbClr val="FF0000"/>
                </a:solidFill>
              </a:rPr>
              <a:t> </a:t>
            </a:r>
            <a:r>
              <a:rPr lang="en-US" b="1" dirty="0">
                <a:solidFill>
                  <a:srgbClr val="FF0000"/>
                </a:solidFill>
              </a:rPr>
              <a:t>gain actionable insights</a:t>
            </a:r>
            <a:r>
              <a:rPr lang="en-US" dirty="0">
                <a:solidFill>
                  <a:srgbClr val="FF0000"/>
                </a:solidFill>
              </a:rPr>
              <a:t>. </a:t>
            </a:r>
            <a:r>
              <a:rPr lang="en-US" dirty="0"/>
              <a:t>When analyzed (and in many cases – visualized in schemes, diagrams, infographics) big data show, for example, the performance of devices, help identify inefficiencies and work out the ways to improve an IoT system (make it more reliable, more customer-oriented). Also, the correlations and patterns found manually can further contribute to creating algorithms for control applications.</a:t>
            </a:r>
          </a:p>
        </p:txBody>
      </p:sp>
    </p:spTree>
    <p:extLst>
      <p:ext uri="{BB962C8B-B14F-4D97-AF65-F5344CB8AC3E}">
        <p14:creationId xmlns:p14="http://schemas.microsoft.com/office/powerpoint/2010/main" val="389430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FE49A-5A39-448E-AE3F-AB72B21600E2}"/>
              </a:ext>
            </a:extLst>
          </p:cNvPr>
          <p:cNvSpPr>
            <a:spLocks noGrp="1"/>
          </p:cNvSpPr>
          <p:nvPr>
            <p:ph type="title"/>
          </p:nvPr>
        </p:nvSpPr>
        <p:spPr/>
        <p:txBody>
          <a:bodyPr/>
          <a:lstStyle/>
          <a:p>
            <a:r>
              <a:rPr lang="en-US" dirty="0"/>
              <a:t>IoT architecture</a:t>
            </a:r>
          </a:p>
        </p:txBody>
      </p:sp>
      <p:sp>
        <p:nvSpPr>
          <p:cNvPr id="3" name="Content Placeholder 2">
            <a:extLst>
              <a:ext uri="{FF2B5EF4-FFF2-40B4-BE49-F238E27FC236}">
                <a16:creationId xmlns:a16="http://schemas.microsoft.com/office/drawing/2014/main" xmlns="" id="{238A895F-D8D8-4BDE-9E5A-538E9CA938BB}"/>
              </a:ext>
            </a:extLst>
          </p:cNvPr>
          <p:cNvSpPr>
            <a:spLocks noGrp="1"/>
          </p:cNvSpPr>
          <p:nvPr>
            <p:ph idx="1"/>
          </p:nvPr>
        </p:nvSpPr>
        <p:spPr/>
        <p:txBody>
          <a:bodyPr/>
          <a:lstStyle/>
          <a:p>
            <a:pPr marL="0" indent="0">
              <a:buNone/>
            </a:pPr>
            <a:r>
              <a:rPr lang="en-US" dirty="0"/>
              <a:t>	</a:t>
            </a:r>
            <a:r>
              <a:rPr lang="en-US" b="1" dirty="0"/>
              <a:t>Machine learning and the models ML generates</a:t>
            </a:r>
            <a:r>
              <a:rPr lang="en-US" dirty="0"/>
              <a:t>. With machine learning, there is an opportunity to </a:t>
            </a:r>
            <a:r>
              <a:rPr lang="en-US" b="1" dirty="0">
                <a:solidFill>
                  <a:srgbClr val="FF0000"/>
                </a:solidFill>
              </a:rPr>
              <a:t>create</a:t>
            </a:r>
            <a:r>
              <a:rPr lang="en-US" dirty="0"/>
              <a:t> more </a:t>
            </a:r>
            <a:r>
              <a:rPr lang="en-US" b="1" dirty="0">
                <a:solidFill>
                  <a:schemeClr val="accent5">
                    <a:lumMod val="75000"/>
                  </a:schemeClr>
                </a:solidFill>
              </a:rPr>
              <a:t>precise</a:t>
            </a:r>
            <a:r>
              <a:rPr lang="en-US" dirty="0"/>
              <a:t> and more </a:t>
            </a:r>
            <a:r>
              <a:rPr lang="en-US" b="1" dirty="0">
                <a:solidFill>
                  <a:schemeClr val="accent5">
                    <a:lumMod val="75000"/>
                  </a:schemeClr>
                </a:solidFill>
              </a:rPr>
              <a:t>efficient models</a:t>
            </a:r>
            <a:r>
              <a:rPr lang="en-US" dirty="0">
                <a:solidFill>
                  <a:schemeClr val="accent5">
                    <a:lumMod val="75000"/>
                  </a:schemeClr>
                </a:solidFill>
              </a:rPr>
              <a:t> </a:t>
            </a:r>
            <a:r>
              <a:rPr lang="en-US" dirty="0"/>
              <a:t>for control applications. Models are regularly updated (for example, once in a week or once in a month) based on the historical data accumulated in a big data warehouse. When the applicability and efficiency of new models are tested and approved by data analysts, new models are used by control applications.</a:t>
            </a:r>
          </a:p>
        </p:txBody>
      </p:sp>
    </p:spTree>
    <p:extLst>
      <p:ext uri="{BB962C8B-B14F-4D97-AF65-F5344CB8AC3E}">
        <p14:creationId xmlns:p14="http://schemas.microsoft.com/office/powerpoint/2010/main" val="483790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943AF0-8CC3-4EAB-BBBE-F40855974807}"/>
              </a:ext>
            </a:extLst>
          </p:cNvPr>
          <p:cNvSpPr>
            <a:spLocks noGrp="1"/>
          </p:cNvSpPr>
          <p:nvPr>
            <p:ph type="title"/>
          </p:nvPr>
        </p:nvSpPr>
        <p:spPr/>
        <p:txBody>
          <a:bodyPr/>
          <a:lstStyle/>
          <a:p>
            <a:r>
              <a:rPr lang="en-US" dirty="0"/>
              <a:t>Example – Intelligent lighting</a:t>
            </a:r>
          </a:p>
        </p:txBody>
      </p:sp>
      <p:sp>
        <p:nvSpPr>
          <p:cNvPr id="3" name="Content Placeholder 2">
            <a:extLst>
              <a:ext uri="{FF2B5EF4-FFF2-40B4-BE49-F238E27FC236}">
                <a16:creationId xmlns:a16="http://schemas.microsoft.com/office/drawing/2014/main" xmlns="" id="{B57404B9-2BB0-4CDB-B4F6-18BCE0AD1E9F}"/>
              </a:ext>
            </a:extLst>
          </p:cNvPr>
          <p:cNvSpPr>
            <a:spLocks noGrp="1"/>
          </p:cNvSpPr>
          <p:nvPr>
            <p:ph idx="1"/>
          </p:nvPr>
        </p:nvSpPr>
        <p:spPr/>
        <p:txBody>
          <a:bodyPr/>
          <a:lstStyle/>
          <a:p>
            <a:pPr marL="0" indent="0">
              <a:buNone/>
            </a:pPr>
            <a:r>
              <a:rPr lang="en-US" dirty="0"/>
              <a:t>	Let’s see how our IoT architecture elements work together by the example of smart yard lighting as a part of a smart home – a bright illustration of how an IoT solution simultaneously contributes to user convenience and energy efficiency. There are various ways a smart lighting system can function, and we’ll cover basic options.</a:t>
            </a:r>
          </a:p>
        </p:txBody>
      </p:sp>
    </p:spTree>
    <p:extLst>
      <p:ext uri="{BB962C8B-B14F-4D97-AF65-F5344CB8AC3E}">
        <p14:creationId xmlns:p14="http://schemas.microsoft.com/office/powerpoint/2010/main" val="1315758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40A9C7D6-4B03-47DD-804B-EE1F61E6A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8154" y="76722"/>
            <a:ext cx="7407692" cy="6704556"/>
          </a:xfrm>
        </p:spPr>
      </p:pic>
    </p:spTree>
    <p:extLst>
      <p:ext uri="{BB962C8B-B14F-4D97-AF65-F5344CB8AC3E}">
        <p14:creationId xmlns:p14="http://schemas.microsoft.com/office/powerpoint/2010/main" val="76775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46FF2-1CF8-4CAF-AD4E-CD2A131C6918}"/>
              </a:ext>
            </a:extLst>
          </p:cNvPr>
          <p:cNvSpPr>
            <a:spLocks noGrp="1"/>
          </p:cNvSpPr>
          <p:nvPr>
            <p:ph type="title"/>
          </p:nvPr>
        </p:nvSpPr>
        <p:spPr/>
        <p:txBody>
          <a:bodyPr/>
          <a:lstStyle/>
          <a:p>
            <a:r>
              <a:rPr lang="en-US" dirty="0"/>
              <a:t>Internet (TCP/IP) Model</a:t>
            </a:r>
          </a:p>
        </p:txBody>
      </p:sp>
      <p:pic>
        <p:nvPicPr>
          <p:cNvPr id="5" name="Content Placeholder 4">
            <a:extLst>
              <a:ext uri="{FF2B5EF4-FFF2-40B4-BE49-F238E27FC236}">
                <a16:creationId xmlns:a16="http://schemas.microsoft.com/office/drawing/2014/main" xmlns="" id="{17FDDA63-249F-47AA-B4B2-1E7344F9705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421" y="1416797"/>
            <a:ext cx="7228929" cy="5317011"/>
          </a:xfrm>
        </p:spPr>
      </p:pic>
    </p:spTree>
    <p:extLst>
      <p:ext uri="{BB962C8B-B14F-4D97-AF65-F5344CB8AC3E}">
        <p14:creationId xmlns:p14="http://schemas.microsoft.com/office/powerpoint/2010/main" val="840945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E306CD-4C8F-4A19-B50B-C8ACE72F0123}"/>
              </a:ext>
            </a:extLst>
          </p:cNvPr>
          <p:cNvSpPr>
            <a:spLocks noGrp="1"/>
          </p:cNvSpPr>
          <p:nvPr>
            <p:ph type="title"/>
          </p:nvPr>
        </p:nvSpPr>
        <p:spPr/>
        <p:txBody>
          <a:bodyPr/>
          <a:lstStyle/>
          <a:p>
            <a:r>
              <a:rPr lang="en-US" dirty="0"/>
              <a:t>Other IoT Platform</a:t>
            </a:r>
          </a:p>
        </p:txBody>
      </p:sp>
      <p:pic>
        <p:nvPicPr>
          <p:cNvPr id="5" name="Content Placeholder 4">
            <a:extLst>
              <a:ext uri="{FF2B5EF4-FFF2-40B4-BE49-F238E27FC236}">
                <a16:creationId xmlns:a16="http://schemas.microsoft.com/office/drawing/2014/main" xmlns="" id="{29F7F0E7-A4AB-4EDF-B44E-B3599E5EF6DE}"/>
              </a:ext>
            </a:extLst>
          </p:cNvPr>
          <p:cNvPicPr>
            <a:picLocks noGrp="1" noChangeAspect="1"/>
          </p:cNvPicPr>
          <p:nvPr>
            <p:ph idx="1"/>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38568" y="1690689"/>
            <a:ext cx="8666863" cy="4838222"/>
          </a:xfrm>
        </p:spPr>
      </p:pic>
    </p:spTree>
    <p:extLst>
      <p:ext uri="{BB962C8B-B14F-4D97-AF65-F5344CB8AC3E}">
        <p14:creationId xmlns:p14="http://schemas.microsoft.com/office/powerpoint/2010/main" val="1497550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BFBFE7-27B8-4C02-B2E5-003896918B32}"/>
              </a:ext>
            </a:extLst>
          </p:cNvPr>
          <p:cNvSpPr>
            <a:spLocks noGrp="1"/>
          </p:cNvSpPr>
          <p:nvPr>
            <p:ph type="title"/>
          </p:nvPr>
        </p:nvSpPr>
        <p:spPr>
          <a:xfrm>
            <a:off x="628650" y="2766218"/>
            <a:ext cx="7886700" cy="1325563"/>
          </a:xfrm>
        </p:spPr>
        <p:txBody>
          <a:bodyPr/>
          <a:lstStyle/>
          <a:p>
            <a:pPr algn="ctr"/>
            <a:r>
              <a:rPr lang="en-US" b="1" dirty="0">
                <a:solidFill>
                  <a:srgbClr val="FF0000"/>
                </a:solidFill>
              </a:rPr>
              <a:t>Q</a:t>
            </a:r>
            <a:r>
              <a:rPr lang="en-US" b="1" dirty="0"/>
              <a:t> &amp; </a:t>
            </a:r>
            <a:r>
              <a:rPr lang="en-US" b="1" dirty="0">
                <a:solidFill>
                  <a:schemeClr val="accent1">
                    <a:lumMod val="60000"/>
                    <a:lumOff val="40000"/>
                  </a:schemeClr>
                </a:solidFill>
              </a:rPr>
              <a:t>A</a:t>
            </a:r>
          </a:p>
        </p:txBody>
      </p:sp>
    </p:spTree>
    <p:extLst>
      <p:ext uri="{BB962C8B-B14F-4D97-AF65-F5344CB8AC3E}">
        <p14:creationId xmlns:p14="http://schemas.microsoft.com/office/powerpoint/2010/main" val="1229534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B454245D-80CF-43AA-9B7D-F502D85DE96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437543" y="199619"/>
            <a:ext cx="6709996" cy="6658381"/>
          </a:xfrm>
        </p:spPr>
      </p:pic>
    </p:spTree>
    <p:extLst>
      <p:ext uri="{BB962C8B-B14F-4D97-AF65-F5344CB8AC3E}">
        <p14:creationId xmlns:p14="http://schemas.microsoft.com/office/powerpoint/2010/main" val="1974513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E4B7AF-6DD9-4A64-8805-06F6340DD3EF}"/>
              </a:ext>
            </a:extLst>
          </p:cNvPr>
          <p:cNvSpPr>
            <a:spLocks noGrp="1"/>
          </p:cNvSpPr>
          <p:nvPr>
            <p:ph type="title"/>
          </p:nvPr>
        </p:nvSpPr>
        <p:spPr/>
        <p:txBody>
          <a:bodyPr/>
          <a:lstStyle/>
          <a:p>
            <a:r>
              <a:rPr lang="en-US" dirty="0"/>
              <a:t>Applications</a:t>
            </a:r>
          </a:p>
        </p:txBody>
      </p:sp>
      <p:pic>
        <p:nvPicPr>
          <p:cNvPr id="5" name="Picture 4">
            <a:extLst>
              <a:ext uri="{FF2B5EF4-FFF2-40B4-BE49-F238E27FC236}">
                <a16:creationId xmlns:a16="http://schemas.microsoft.com/office/drawing/2014/main" xmlns="" id="{47F5F894-E2BB-43D0-93F0-3D04D1908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6275" y="3698874"/>
            <a:ext cx="5734050" cy="2971800"/>
          </a:xfrm>
          <a:prstGeom prst="rect">
            <a:avLst/>
          </a:prstGeom>
        </p:spPr>
      </p:pic>
      <p:sp>
        <p:nvSpPr>
          <p:cNvPr id="6" name="Rectangle 5">
            <a:extLst>
              <a:ext uri="{FF2B5EF4-FFF2-40B4-BE49-F238E27FC236}">
                <a16:creationId xmlns:a16="http://schemas.microsoft.com/office/drawing/2014/main" xmlns="" id="{365B5D72-D8F5-4028-A2FF-7B954CDFF2C8}"/>
              </a:ext>
            </a:extLst>
          </p:cNvPr>
          <p:cNvSpPr/>
          <p:nvPr/>
        </p:nvSpPr>
        <p:spPr>
          <a:xfrm rot="3386906">
            <a:off x="2898525" y="2797732"/>
            <a:ext cx="1041400" cy="1690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xmlns="" id="{6D326E6E-03A6-496A-88EA-6B661ADE8CBB}"/>
              </a:ext>
            </a:extLst>
          </p:cNvPr>
          <p:cNvSpPr>
            <a:spLocks noGrp="1"/>
          </p:cNvSpPr>
          <p:nvPr>
            <p:ph idx="1"/>
          </p:nvPr>
        </p:nvSpPr>
        <p:spPr/>
        <p:txBody>
          <a:bodyPr/>
          <a:lstStyle/>
          <a:p>
            <a:r>
              <a:rPr lang="en-US" dirty="0"/>
              <a:t>Distributed Computing</a:t>
            </a:r>
          </a:p>
          <a:p>
            <a:pPr lvl="1"/>
            <a:r>
              <a:rPr lang="en-US" dirty="0"/>
              <a:t>Grid Computing</a:t>
            </a:r>
          </a:p>
          <a:p>
            <a:pPr lvl="1"/>
            <a:r>
              <a:rPr lang="en-US" dirty="0"/>
              <a:t>Cloud Computing</a:t>
            </a:r>
          </a:p>
          <a:p>
            <a:r>
              <a:rPr lang="en-US" dirty="0"/>
              <a:t>Virtualization </a:t>
            </a:r>
          </a:p>
          <a:p>
            <a:r>
              <a:rPr lang="en-US" dirty="0"/>
              <a:t>Internet of Things</a:t>
            </a:r>
          </a:p>
          <a:p>
            <a:r>
              <a:rPr lang="en-US" dirty="0"/>
              <a:t>Etc.</a:t>
            </a:r>
          </a:p>
        </p:txBody>
      </p:sp>
    </p:spTree>
    <p:extLst>
      <p:ext uri="{BB962C8B-B14F-4D97-AF65-F5344CB8AC3E}">
        <p14:creationId xmlns:p14="http://schemas.microsoft.com/office/powerpoint/2010/main" val="944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E3BCCBC6-74A9-4FFA-9815-81FAD9CFE25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619" t="9906" r="4946" b="3401"/>
          <a:stretch/>
        </p:blipFill>
        <p:spPr>
          <a:xfrm>
            <a:off x="35169" y="697523"/>
            <a:ext cx="9108831" cy="5022693"/>
          </a:xfrm>
        </p:spPr>
      </p:pic>
      <p:sp>
        <p:nvSpPr>
          <p:cNvPr id="6" name="Content Placeholder 2">
            <a:extLst>
              <a:ext uri="{FF2B5EF4-FFF2-40B4-BE49-F238E27FC236}">
                <a16:creationId xmlns:a16="http://schemas.microsoft.com/office/drawing/2014/main" xmlns="" id="{777D7DDE-AEF7-4069-A15A-4406AF79B527}"/>
              </a:ext>
            </a:extLst>
          </p:cNvPr>
          <p:cNvSpPr txBox="1">
            <a:spLocks/>
          </p:cNvSpPr>
          <p:nvPr/>
        </p:nvSpPr>
        <p:spPr>
          <a:xfrm>
            <a:off x="390144" y="5903095"/>
            <a:ext cx="8753856" cy="826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Ref : </a:t>
            </a:r>
            <a:r>
              <a:rPr lang="en-US" dirty="0"/>
              <a:t> </a:t>
            </a:r>
            <a:r>
              <a:rPr lang="en-US" dirty="0">
                <a:solidFill>
                  <a:schemeClr val="bg1">
                    <a:lumMod val="65000"/>
                  </a:schemeClr>
                </a:solidFill>
              </a:rPr>
              <a:t>https://www.youtube.com/watch?v=QjvjeQquon8</a:t>
            </a:r>
          </a:p>
        </p:txBody>
      </p:sp>
    </p:spTree>
    <p:extLst>
      <p:ext uri="{BB962C8B-B14F-4D97-AF65-F5344CB8AC3E}">
        <p14:creationId xmlns:p14="http://schemas.microsoft.com/office/powerpoint/2010/main" val="4023380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2C6173-AF3A-42C1-8B42-F3784CDB91CF}"/>
              </a:ext>
            </a:extLst>
          </p:cNvPr>
          <p:cNvSpPr>
            <a:spLocks noGrp="1"/>
          </p:cNvSpPr>
          <p:nvPr>
            <p:ph type="title"/>
          </p:nvPr>
        </p:nvSpPr>
        <p:spPr/>
        <p:txBody>
          <a:bodyPr/>
          <a:lstStyle/>
          <a:p>
            <a:r>
              <a:rPr lang="en-US" dirty="0"/>
              <a:t>Grid Computing</a:t>
            </a:r>
          </a:p>
        </p:txBody>
      </p:sp>
      <p:sp>
        <p:nvSpPr>
          <p:cNvPr id="3" name="Content Placeholder 2">
            <a:extLst>
              <a:ext uri="{FF2B5EF4-FFF2-40B4-BE49-F238E27FC236}">
                <a16:creationId xmlns:a16="http://schemas.microsoft.com/office/drawing/2014/main" xmlns="" id="{05145073-E141-404D-A448-8C72E0F82BB7}"/>
              </a:ext>
            </a:extLst>
          </p:cNvPr>
          <p:cNvSpPr>
            <a:spLocks noGrp="1"/>
          </p:cNvSpPr>
          <p:nvPr>
            <p:ph idx="1"/>
          </p:nvPr>
        </p:nvSpPr>
        <p:spPr/>
        <p:txBody>
          <a:bodyPr/>
          <a:lstStyle/>
          <a:p>
            <a:pPr marL="0" indent="0">
              <a:buNone/>
            </a:pPr>
            <a:r>
              <a:rPr lang="en-US" dirty="0"/>
              <a:t>	A computer network in which each computer's resources are </a:t>
            </a:r>
            <a:r>
              <a:rPr lang="en-US" b="1" dirty="0">
                <a:solidFill>
                  <a:srgbClr val="00B0F0"/>
                </a:solidFill>
              </a:rPr>
              <a:t>shared with every other computer </a:t>
            </a:r>
            <a:r>
              <a:rPr lang="en-US" dirty="0"/>
              <a:t>in the system. Processing power, memory and data storage are all community resources that authorized users can tap into and leverage for specific tasks. A grid computing system can be as simple as a </a:t>
            </a:r>
            <a:r>
              <a:rPr lang="en-US" b="1" dirty="0">
                <a:solidFill>
                  <a:srgbClr val="FF0000"/>
                </a:solidFill>
              </a:rPr>
              <a:t>collection of similar computers </a:t>
            </a:r>
            <a:r>
              <a:rPr lang="en-US" dirty="0"/>
              <a:t>running on the same operating system or as complex as inter-networked systems comprised of every computer platform you can think of.</a:t>
            </a:r>
          </a:p>
        </p:txBody>
      </p:sp>
    </p:spTree>
    <p:extLst>
      <p:ext uri="{BB962C8B-B14F-4D97-AF65-F5344CB8AC3E}">
        <p14:creationId xmlns:p14="http://schemas.microsoft.com/office/powerpoint/2010/main" val="2083975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CE636A-2507-460E-914A-176BD3BB1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4071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DDF07E-EF14-4725-BB66-02ED350801C5}"/>
              </a:ext>
            </a:extLst>
          </p:cNvPr>
          <p:cNvSpPr>
            <a:spLocks noGrp="1"/>
          </p:cNvSpPr>
          <p:nvPr>
            <p:ph type="title"/>
          </p:nvPr>
        </p:nvSpPr>
        <p:spPr/>
        <p:txBody>
          <a:bodyPr/>
          <a:lstStyle/>
          <a:p>
            <a:r>
              <a:rPr lang="en-US" dirty="0"/>
              <a:t>Cloud Computing</a:t>
            </a:r>
          </a:p>
        </p:txBody>
      </p:sp>
      <p:sp>
        <p:nvSpPr>
          <p:cNvPr id="3" name="Content Placeholder 2">
            <a:extLst>
              <a:ext uri="{FF2B5EF4-FFF2-40B4-BE49-F238E27FC236}">
                <a16:creationId xmlns:a16="http://schemas.microsoft.com/office/drawing/2014/main" xmlns="" id="{2AE49209-2A96-4E29-8E46-C667C4E0CD27}"/>
              </a:ext>
            </a:extLst>
          </p:cNvPr>
          <p:cNvSpPr>
            <a:spLocks noGrp="1"/>
          </p:cNvSpPr>
          <p:nvPr>
            <p:ph idx="1"/>
          </p:nvPr>
        </p:nvSpPr>
        <p:spPr/>
        <p:txBody>
          <a:bodyPr>
            <a:normAutofit fontScale="92500" lnSpcReduction="10000"/>
          </a:bodyPr>
          <a:lstStyle/>
          <a:p>
            <a:pPr marL="0" indent="0">
              <a:buNone/>
            </a:pPr>
            <a:r>
              <a:rPr lang="en-US" dirty="0"/>
              <a:t>	Cloud computing has been trending in today’s technology-driven world for years now, and with good reason. Cloud computing offers many advantages with flexibility, storage, sharing and easy accessibility, cloud computing is being used by companies of all sizes. Even at home, we use cloud technologies for various daily activities. From Google Docs to OneDrive to Skype and Spotify, these services are provided to us through virtual networks.</a:t>
            </a:r>
          </a:p>
          <a:p>
            <a:pPr marL="0" indent="0">
              <a:buNone/>
            </a:pPr>
            <a:endParaRPr lang="en-US" dirty="0"/>
          </a:p>
          <a:p>
            <a:pPr marL="0" indent="0">
              <a:buNone/>
            </a:pPr>
            <a:r>
              <a:rPr lang="en-US" b="1" dirty="0"/>
              <a:t>Ref</a:t>
            </a:r>
            <a:r>
              <a:rPr lang="en-US" dirty="0"/>
              <a:t> : </a:t>
            </a:r>
            <a:r>
              <a:rPr lang="en-US" dirty="0">
                <a:solidFill>
                  <a:schemeClr val="bg1">
                    <a:lumMod val="65000"/>
                  </a:schemeClr>
                </a:solidFill>
              </a:rPr>
              <a:t>https://www.w3schools.in/cloud-computing/cloud-computing/</a:t>
            </a:r>
          </a:p>
        </p:txBody>
      </p:sp>
    </p:spTree>
    <p:extLst>
      <p:ext uri="{BB962C8B-B14F-4D97-AF65-F5344CB8AC3E}">
        <p14:creationId xmlns:p14="http://schemas.microsoft.com/office/powerpoint/2010/main" val="11546785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431</TotalTime>
  <Words>97</Words>
  <Application>Microsoft Office PowerPoint</Application>
  <PresentationFormat>On-screen Show (4:3)</PresentationFormat>
  <Paragraphs>59</Paragraphs>
  <Slides>31</Slides>
  <Notes>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Internet Architecture</vt:lpstr>
      <vt:lpstr>Network Model</vt:lpstr>
      <vt:lpstr>Internet (TCP/IP) Model</vt:lpstr>
      <vt:lpstr>PowerPoint Presentation</vt:lpstr>
      <vt:lpstr>Applications</vt:lpstr>
      <vt:lpstr>PowerPoint Presentation</vt:lpstr>
      <vt:lpstr>Grid Computing</vt:lpstr>
      <vt:lpstr>PowerPoint Presentation</vt:lpstr>
      <vt:lpstr>Cloud Computing</vt:lpstr>
      <vt:lpstr>Cloud Computing</vt:lpstr>
      <vt:lpstr>Cloud Computing</vt:lpstr>
      <vt:lpstr>Cloud Computing</vt:lpstr>
      <vt:lpstr>Cloud Computing</vt:lpstr>
      <vt:lpstr>Example : https://cloud.google.com</vt:lpstr>
      <vt:lpstr>Internet of things (IoT) </vt:lpstr>
      <vt:lpstr>Internet of things (IoT) </vt:lpstr>
      <vt:lpstr>Internet of things (IoT) </vt:lpstr>
      <vt:lpstr>PowerPoint Presentation</vt:lpstr>
      <vt:lpstr>Basic elements of IoT architecture</vt:lpstr>
      <vt:lpstr>PowerPoint Presentation</vt:lpstr>
      <vt:lpstr>IoT architecture</vt:lpstr>
      <vt:lpstr>IoT architecture</vt:lpstr>
      <vt:lpstr>IoT architecture</vt:lpstr>
      <vt:lpstr>IoT architecture</vt:lpstr>
      <vt:lpstr>IoT architecture</vt:lpstr>
      <vt:lpstr>IoT architecture</vt:lpstr>
      <vt:lpstr>IoT architecture</vt:lpstr>
      <vt:lpstr>Example – Intelligent lighting</vt:lpstr>
      <vt:lpstr>PowerPoint Presentation</vt:lpstr>
      <vt:lpstr>Other IoT Platform</vt:lpstr>
      <vt:lpstr>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CentOS 7</dc:title>
  <dc:creator>BRU</dc:creator>
  <cp:lastModifiedBy>BRU</cp:lastModifiedBy>
  <cp:revision>41</cp:revision>
  <dcterms:created xsi:type="dcterms:W3CDTF">2019-06-17T03:06:11Z</dcterms:created>
  <dcterms:modified xsi:type="dcterms:W3CDTF">2020-03-11T09:35:56Z</dcterms:modified>
</cp:coreProperties>
</file>